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15" autoAdjust="0"/>
    <p:restoredTop sz="94660"/>
  </p:normalViewPr>
  <p:slideViewPr>
    <p:cSldViewPr>
      <p:cViewPr varScale="1">
        <p:scale>
          <a:sx n="68" d="100"/>
          <a:sy n="68" d="100"/>
        </p:scale>
        <p:origin x="-1452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04.04.2019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04.04.2019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04.04.2019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04.04.2019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jpeg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75" y="0"/>
            <a:ext cx="922337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915816" y="1124744"/>
            <a:ext cx="4572000" cy="261610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МДОУ «Детский сад п. Сланцевый Рудник»</a:t>
            </a:r>
          </a:p>
          <a:p>
            <a:pPr algn="ctr"/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Математический уголок </a:t>
            </a:r>
          </a:p>
          <a:p>
            <a:pPr algn="ctr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«Друзья математики»</a:t>
            </a:r>
          </a:p>
          <a:p>
            <a:pPr algn="ctr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Старшая – подготовительная группа</a:t>
            </a:r>
          </a:p>
          <a:p>
            <a:pPr algn="ctr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«Почемучки»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979712" y="4869160"/>
            <a:ext cx="5868144" cy="9294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ru-RU" sz="1600" b="1" smtClean="0">
                <a:solidFill>
                  <a:srgbClr val="000000"/>
                </a:solidFill>
                <a:latin typeface="Times New Roman" pitchFamily="18" charset="0"/>
              </a:rPr>
              <a:t>Подготовила воспитатель:</a:t>
            </a:r>
            <a:endParaRPr lang="ru-RU" sz="1600" b="1" dirty="0">
              <a:solidFill>
                <a:srgbClr val="000000"/>
              </a:solidFill>
              <a:latin typeface="Times New Roman" pitchFamily="18" charset="0"/>
            </a:endParaRPr>
          </a:p>
          <a:p>
            <a:pPr algn="ctr">
              <a:spcBef>
                <a:spcPct val="20000"/>
              </a:spcBef>
            </a:pPr>
            <a:r>
              <a:rPr lang="ru-RU" sz="1600" b="1" dirty="0">
                <a:solidFill>
                  <a:srgbClr val="000000"/>
                </a:solidFill>
                <a:latin typeface="Times New Roman" pitchFamily="18" charset="0"/>
              </a:rPr>
              <a:t>Кирилюк Н.В. </a:t>
            </a:r>
          </a:p>
          <a:p>
            <a:pPr algn="ctr">
              <a:spcBef>
                <a:spcPct val="20000"/>
              </a:spcBef>
            </a:pPr>
            <a:r>
              <a:rPr lang="ru-RU" sz="1600" b="1" dirty="0">
                <a:solidFill>
                  <a:srgbClr val="000000"/>
                </a:solidFill>
                <a:latin typeface="Times New Roman" pitchFamily="18" charset="0"/>
              </a:rPr>
              <a:t>                                                               Февраль 2016</a:t>
            </a:r>
          </a:p>
        </p:txBody>
      </p:sp>
    </p:spTree>
    <p:extLst>
      <p:ext uri="{BB962C8B-B14F-4D97-AF65-F5344CB8AC3E}">
        <p14:creationId xmlns:p14="http://schemas.microsoft.com/office/powerpoint/2010/main" val="461366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Безымянный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095" b="22475"/>
          <a:stretch>
            <a:fillRect/>
          </a:stretch>
        </p:blipFill>
        <p:spPr bwMode="auto">
          <a:xfrm>
            <a:off x="0" y="12700"/>
            <a:ext cx="9353550" cy="698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11" descr="C:\Users\admin\Desktop\Уголок математики\DSCN159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407988"/>
            <a:ext cx="4356100" cy="32654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3" descr="C:\Users\admin\Desktop\Уголок математики\DSCN166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288" y="3497263"/>
            <a:ext cx="4391025" cy="32924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0313" y="714374"/>
            <a:ext cx="3816350" cy="55229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19288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Безымянный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095" b="22475"/>
          <a:stretch>
            <a:fillRect/>
          </a:stretch>
        </p:blipFill>
        <p:spPr bwMode="auto">
          <a:xfrm>
            <a:off x="0" y="12700"/>
            <a:ext cx="9353550" cy="698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11" descr="C:\Users\admin\Desktop\Уголок математики\DSCN166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325" y="333374"/>
            <a:ext cx="4225926" cy="316944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0300" y="327024"/>
            <a:ext cx="4041775" cy="331799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1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163" y="3407581"/>
            <a:ext cx="4152900" cy="32781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12" descr="C:\Users\admin\Desktop\Уголок математики\DSCN1669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5063" y="3530600"/>
            <a:ext cx="4037012" cy="31829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77097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Безымянный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095" b="22475"/>
          <a:stretch>
            <a:fillRect/>
          </a:stretch>
        </p:blipFill>
        <p:spPr bwMode="auto">
          <a:xfrm>
            <a:off x="-12367" y="0"/>
            <a:ext cx="9353550" cy="698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06749">
            <a:off x="806450" y="573088"/>
            <a:ext cx="1249363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54918">
            <a:off x="805918" y="2992394"/>
            <a:ext cx="4392612" cy="3429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6163" y="1124744"/>
            <a:ext cx="3637326" cy="51125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 rot="20760424">
            <a:off x="2785306" y="620688"/>
            <a:ext cx="294112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Подвижные игры </a:t>
            </a:r>
          </a:p>
        </p:txBody>
      </p:sp>
      <p:sp>
        <p:nvSpPr>
          <p:cNvPr id="8" name="Прямоугольник 7"/>
          <p:cNvSpPr/>
          <p:nvPr/>
        </p:nvSpPr>
        <p:spPr>
          <a:xfrm rot="21419195">
            <a:off x="1741471" y="1978239"/>
            <a:ext cx="2433563" cy="658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32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«</a:t>
            </a:r>
            <a:r>
              <a:rPr lang="ru-RU" sz="32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Твистер</a:t>
            </a:r>
            <a:r>
              <a:rPr lang="ru-RU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»</a:t>
            </a:r>
          </a:p>
        </p:txBody>
      </p:sp>
      <p:sp>
        <p:nvSpPr>
          <p:cNvPr id="9" name="Прямоугольник 8"/>
          <p:cNvSpPr/>
          <p:nvPr/>
        </p:nvSpPr>
        <p:spPr>
          <a:xfrm rot="250252">
            <a:off x="6372200" y="552977"/>
            <a:ext cx="2026709" cy="6586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32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«Городки»</a:t>
            </a:r>
          </a:p>
        </p:txBody>
      </p:sp>
    </p:spTree>
    <p:extLst>
      <p:ext uri="{BB962C8B-B14F-4D97-AF65-F5344CB8AC3E}">
        <p14:creationId xmlns:p14="http://schemas.microsoft.com/office/powerpoint/2010/main" val="3282401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Безымянный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095" b="22475"/>
          <a:stretch>
            <a:fillRect/>
          </a:stretch>
        </p:blipFill>
        <p:spPr bwMode="auto">
          <a:xfrm>
            <a:off x="0" y="12700"/>
            <a:ext cx="9353550" cy="698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6859" y="476249"/>
            <a:ext cx="4129804" cy="60483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312" y="3789040"/>
            <a:ext cx="4277176" cy="273558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11560" y="332656"/>
            <a:ext cx="3528392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9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 уголке находится  много разнообразного </a:t>
            </a:r>
            <a:r>
              <a:rPr lang="ru-RU" sz="19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счётного, демонстрационного </a:t>
            </a:r>
            <a:r>
              <a:rPr lang="ru-RU" sz="19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 раздаточного материала (мелкие игрушки и предметы, комплекты геометрических фигур, природный материал для счёта и т.д.).  </a:t>
            </a:r>
          </a:p>
          <a:p>
            <a:pPr algn="just"/>
            <a:r>
              <a:rPr lang="ru-RU" sz="19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Все многообразие занимательного материала используем во время организованной деятельности.</a:t>
            </a:r>
          </a:p>
        </p:txBody>
      </p:sp>
    </p:spTree>
    <p:extLst>
      <p:ext uri="{BB962C8B-B14F-4D97-AF65-F5344CB8AC3E}">
        <p14:creationId xmlns:p14="http://schemas.microsoft.com/office/powerpoint/2010/main" val="2965813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Безымянный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095" b="22475"/>
          <a:stretch>
            <a:fillRect/>
          </a:stretch>
        </p:blipFill>
        <p:spPr bwMode="auto">
          <a:xfrm>
            <a:off x="0" y="12700"/>
            <a:ext cx="9353550" cy="698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850" y="309563"/>
            <a:ext cx="4261540" cy="31932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5525" y="309563"/>
            <a:ext cx="4066555" cy="31932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9" y="3479800"/>
            <a:ext cx="4280570" cy="32165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Рисунок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41550">
            <a:off x="958850" y="4021138"/>
            <a:ext cx="1122363" cy="158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78566">
            <a:off x="7164388" y="4111625"/>
            <a:ext cx="1390650" cy="1500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29126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Безымянный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095" b="22475"/>
          <a:stretch>
            <a:fillRect/>
          </a:stretch>
        </p:blipFill>
        <p:spPr bwMode="auto">
          <a:xfrm>
            <a:off x="0" y="12700"/>
            <a:ext cx="9353550" cy="698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6181" y="549274"/>
            <a:ext cx="4216982" cy="31677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652" y="3502819"/>
            <a:ext cx="4157663" cy="29686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964291" y="764704"/>
            <a:ext cx="345638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  <a:buClr>
                <a:srgbClr val="0BD0D9"/>
              </a:buClr>
              <a:buSzPct val="95000"/>
            </a:pPr>
            <a:r>
              <a:rPr lang="ru-RU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 течении года по мере освоения игр, замещаем одни игры на другие, расширяем  их ассортимент, вносятся  изменения. </a:t>
            </a:r>
          </a:p>
        </p:txBody>
      </p:sp>
      <p:pic>
        <p:nvPicPr>
          <p:cNvPr id="6" name="Рисунок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95108">
            <a:off x="6169025" y="3925888"/>
            <a:ext cx="1716088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50127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Безымянный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095" b="22475"/>
          <a:stretch>
            <a:fillRect/>
          </a:stretch>
        </p:blipFill>
        <p:spPr bwMode="auto">
          <a:xfrm>
            <a:off x="-50959" y="-50953"/>
            <a:ext cx="9353550" cy="698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8" descr="2813196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48938">
            <a:off x="5201969" y="467129"/>
            <a:ext cx="3372751" cy="41033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827584" y="692696"/>
            <a:ext cx="4032448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Все, что окружает ребенка, формирует его психику, является источником его знаний. </a:t>
            </a:r>
          </a:p>
          <a:p>
            <a:pPr algn="just"/>
            <a:r>
              <a:rPr lang="ru-RU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Поэтому, именно мы , взрослые, берем на себя ответственность создать такие условия по организации предметно- пространственной среды , которые способствовали  бы наиболее полной реализации развития детей по всем психофизиологическим параметрам.</a:t>
            </a:r>
            <a:endParaRPr lang="ru-RU" sz="2400" dirty="0"/>
          </a:p>
        </p:txBody>
      </p:sp>
      <p:sp>
        <p:nvSpPr>
          <p:cNvPr id="6" name="Прямоугольник 5"/>
          <p:cNvSpPr/>
          <p:nvPr/>
        </p:nvSpPr>
        <p:spPr>
          <a:xfrm rot="20511196">
            <a:off x="3529667" y="5193575"/>
            <a:ext cx="542328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600" b="1" dirty="0">
                <a:solidFill>
                  <a:srgbClr val="990099"/>
                </a:solidFill>
                <a:latin typeface="Monotype Corsiva" pitchFamily="66" charset="0"/>
              </a:rPr>
              <a:t>Спасибо большое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232629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Безымянный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095" b="22475"/>
          <a:stretch>
            <a:fillRect/>
          </a:stretch>
        </p:blipFill>
        <p:spPr bwMode="auto">
          <a:xfrm>
            <a:off x="0" y="-47526"/>
            <a:ext cx="9353550" cy="698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0" descr="confus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325" y="398463"/>
            <a:ext cx="2455863" cy="290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9" descr="ia issledovatel kartink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435" y="3645024"/>
            <a:ext cx="2192337" cy="246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275856" y="398463"/>
            <a:ext cx="5416748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2400" b="1" i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400" b="1" i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Математику </a:t>
            </a:r>
            <a:r>
              <a:rPr lang="ru-RU" sz="2400" b="1" i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уже затем учить надо, что она ум в порядок приводит</a:t>
            </a:r>
            <a:r>
              <a:rPr lang="en-US" sz="2400" b="1" i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».</a:t>
            </a:r>
          </a:p>
          <a:p>
            <a:pPr>
              <a:defRPr/>
            </a:pPr>
            <a:r>
              <a:rPr lang="ru-RU" sz="2400" b="1" i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                                 </a:t>
            </a:r>
            <a:r>
              <a:rPr lang="en-US" sz="2400" b="1" i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2400" b="1" i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М. В. Ломоносов)</a:t>
            </a:r>
          </a:p>
          <a:p>
            <a:pPr algn="just">
              <a:defRPr/>
            </a:pPr>
            <a:r>
              <a:rPr lang="ru-RU" sz="2400" b="1" dirty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</a:t>
            </a:r>
            <a:r>
              <a:rPr lang="ru-RU" sz="2400" dirty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Центр математики имеет важные развивающие  функции. </a:t>
            </a:r>
          </a:p>
          <a:p>
            <a:pPr algn="just">
              <a:spcAft>
                <a:spcPts val="0"/>
              </a:spcAft>
              <a:defRPr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Наш математический центр решает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такие 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задачи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- Целенаправленное формирование у детей интереса к элементарной математической деятельности;</a:t>
            </a:r>
            <a:br>
              <a:rPr lang="ru-RU" sz="2400" dirty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- Воспитании у детей потребности занимать свое свободное время не только интересными, но и требующими умственного напряжения, интеллектуального усилия играми.</a:t>
            </a:r>
            <a:endParaRPr lang="ru-RU" sz="2400" dirty="0"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2211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Безымянный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095" b="22475"/>
          <a:stretch>
            <a:fillRect/>
          </a:stretch>
        </p:blipFill>
        <p:spPr bwMode="auto">
          <a:xfrm>
            <a:off x="0" y="12700"/>
            <a:ext cx="9353550" cy="698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187624" y="779509"/>
            <a:ext cx="7469507" cy="54466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Требования к математическому  центру  по ФГОС</a:t>
            </a:r>
            <a:endParaRPr lang="ru-RU" sz="2400" dirty="0">
              <a:solidFill>
                <a:srgbClr val="0070C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algn="just"/>
            <a:r>
              <a:rPr lang="ru-RU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Центр математики имеет важные развивающие  функции. В данном центре располагаются  нормативно-знаковый материал :  магнитная доска, касса цифр, наборы карточек на сопоставление цифры и количества , наборы кубиков с цифрами и числовыми фигурами. </a:t>
            </a:r>
          </a:p>
          <a:p>
            <a:pPr algn="just"/>
            <a:r>
              <a:rPr lang="ru-RU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Так же в данном центре присутствуют:</a:t>
            </a:r>
          </a:p>
          <a:p>
            <a:pPr algn="just">
              <a:buFont typeface="Wingdings 2" pitchFamily="18" charset="2"/>
              <a:buChar char=""/>
            </a:pPr>
            <a:r>
              <a:rPr lang="ru-RU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Большой перечень дидактических игр математической направленности;</a:t>
            </a:r>
          </a:p>
          <a:p>
            <a:pPr algn="just">
              <a:buFont typeface="Wingdings 2" pitchFamily="18" charset="2"/>
              <a:buChar char=""/>
            </a:pPr>
            <a:r>
              <a:rPr lang="ru-RU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Материалы, используемые во время организованной образовательной деятельности;</a:t>
            </a:r>
          </a:p>
          <a:p>
            <a:pPr algn="just">
              <a:buFont typeface="Wingdings 2" pitchFamily="18" charset="2"/>
              <a:buChar char=""/>
            </a:pPr>
            <a:r>
              <a:rPr lang="ru-RU" sz="2400" dirty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Calibri" pitchFamily="34" charset="0"/>
              </a:rPr>
              <a:t>Раздаточный материал;</a:t>
            </a:r>
          </a:p>
          <a:p>
            <a:pPr algn="just">
              <a:buFont typeface="Wingdings 2" pitchFamily="18" charset="2"/>
              <a:buChar char=""/>
            </a:pPr>
            <a:r>
              <a:rPr lang="ru-RU" sz="2400" dirty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Calibri" pitchFamily="34" charset="0"/>
              </a:rPr>
              <a:t>Материалы для индивидуального развития;</a:t>
            </a:r>
          </a:p>
          <a:p>
            <a:pPr algn="just">
              <a:buFont typeface="Wingdings 2" pitchFamily="18" charset="2"/>
              <a:buChar char=""/>
            </a:pPr>
            <a:r>
              <a:rPr lang="ru-RU" sz="2400" dirty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Calibri" pitchFamily="34" charset="0"/>
              </a:rPr>
              <a:t>Картотека игр и т.д.</a:t>
            </a:r>
            <a:endParaRPr lang="ru-RU" sz="24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3678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Безымянный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095" b="22475"/>
          <a:stretch>
            <a:fillRect/>
          </a:stretch>
        </p:blipFill>
        <p:spPr bwMode="auto">
          <a:xfrm>
            <a:off x="0" y="12700"/>
            <a:ext cx="9353550" cy="698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7" y="376395"/>
            <a:ext cx="4392487" cy="630013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18297">
            <a:off x="7884368" y="5172110"/>
            <a:ext cx="979363" cy="1373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5148064" y="434136"/>
            <a:ext cx="3681092" cy="57061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20000"/>
              </a:spcBef>
              <a:buClr>
                <a:srgbClr val="0BD0D9"/>
              </a:buClr>
              <a:buSzPct val="95000"/>
            </a:pPr>
            <a:r>
              <a:rPr lang="ru-RU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Прежде чем продумывать наполнение математического </a:t>
            </a:r>
            <a:r>
              <a:rPr lang="ru-RU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уголка </a:t>
            </a:r>
            <a:r>
              <a:rPr lang="ru-RU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мы заглянули  в программу, вспомнили санитарные нормы. </a:t>
            </a:r>
          </a:p>
          <a:p>
            <a:pPr algn="just">
              <a:spcBef>
                <a:spcPct val="20000"/>
              </a:spcBef>
              <a:buClr>
                <a:srgbClr val="0BD0D9"/>
              </a:buClr>
              <a:buSzPct val="95000"/>
            </a:pPr>
            <a:r>
              <a:rPr lang="ru-RU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Уголок «Друзья математики» расположили у окна, на освещенном  участке группового пространства. Для организации центра  использовали  детскую мебель: шкафчики с полками.</a:t>
            </a:r>
          </a:p>
        </p:txBody>
      </p:sp>
    </p:spTree>
    <p:extLst>
      <p:ext uri="{BB962C8B-B14F-4D97-AF65-F5344CB8AC3E}">
        <p14:creationId xmlns:p14="http://schemas.microsoft.com/office/powerpoint/2010/main" val="2368160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Безымянный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095" b="22475"/>
          <a:stretch>
            <a:fillRect/>
          </a:stretch>
        </p:blipFill>
        <p:spPr bwMode="auto">
          <a:xfrm>
            <a:off x="0" y="12700"/>
            <a:ext cx="9353550" cy="698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6776" y="476672"/>
            <a:ext cx="4249470" cy="61206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800944" y="942455"/>
            <a:ext cx="3627040" cy="56138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Создавая уголок обеспечили детям свободный доступ к материалам и играм. Этим самым предоставляя детям  возможность в свободное время выбирать интересующую их игру, пособия и т. д. Играть индивидуально или совместно с другими  детьми.</a:t>
            </a:r>
            <a:endParaRPr lang="ru-RU" sz="2400" dirty="0">
              <a:solidFill>
                <a:srgbClr val="000000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6242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Безымянный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095" b="22475"/>
          <a:stretch>
            <a:fillRect/>
          </a:stretch>
        </p:blipFill>
        <p:spPr bwMode="auto">
          <a:xfrm>
            <a:off x="0" y="12700"/>
            <a:ext cx="9353550" cy="698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082" y="960996"/>
            <a:ext cx="4009001" cy="508364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1650" y="530224"/>
            <a:ext cx="4580830" cy="308050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6725" y="3408362"/>
            <a:ext cx="4524447" cy="326099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22169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Безымянный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095" b="22475"/>
          <a:stretch>
            <a:fillRect/>
          </a:stretch>
        </p:blipFill>
        <p:spPr bwMode="auto">
          <a:xfrm>
            <a:off x="0" y="12700"/>
            <a:ext cx="9353550" cy="698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26175">
            <a:off x="971550" y="1008063"/>
            <a:ext cx="1268413" cy="1712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 descr="C:\Users\admin\Desktop\Уголок математики\DSCN163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458916"/>
            <a:ext cx="4968006" cy="37264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971600" y="4581128"/>
            <a:ext cx="784832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</a:t>
            </a:r>
            <a:r>
              <a:rPr lang="ru-RU" sz="2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Наш </a:t>
            </a:r>
            <a:r>
              <a:rPr lang="ru-RU" sz="24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детский сад давно перешел на систему картотек по многим видам деятельности,  очень удобно использовать в работе такой систематизированный материал. Он помогает быстро находить считалки, математические задачи и  загадки, пословицы и т.д.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240486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Безымянный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095" b="22475"/>
          <a:stretch>
            <a:fillRect/>
          </a:stretch>
        </p:blipFill>
        <p:spPr bwMode="auto">
          <a:xfrm>
            <a:off x="0" y="0"/>
            <a:ext cx="9353550" cy="698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3193351"/>
            <a:ext cx="4464422" cy="33487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6775" y="1196752"/>
            <a:ext cx="4243388" cy="30416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755651" y="483607"/>
            <a:ext cx="8164512" cy="9417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4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Создавая математический центр, обратили внимание на интересы детей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67544" y="1628800"/>
            <a:ext cx="4572000" cy="133248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4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Мальчики и девочки с удовольствием играют в «Шашки»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5220072" y="4870149"/>
            <a:ext cx="3923928" cy="9417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4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Очень любят разгадывать кроссворды, ребусы</a:t>
            </a:r>
            <a:r>
              <a:rPr lang="ru-RU" sz="2400" dirty="0">
                <a:solidFill>
                  <a:srgbClr val="333333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endParaRPr lang="ru-RU" sz="2400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1690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Безымянный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095" b="22475"/>
          <a:stretch>
            <a:fillRect/>
          </a:stretch>
        </p:blipFill>
        <p:spPr bwMode="auto">
          <a:xfrm>
            <a:off x="0" y="12700"/>
            <a:ext cx="9353550" cy="698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15371">
            <a:off x="596900" y="1835150"/>
            <a:ext cx="1038225" cy="1236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9" descr="C:\Users\admin\Desktop\Уголок математики\DSCN160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9835" y="338138"/>
            <a:ext cx="4240316" cy="30188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 descr="C:\Users\admin\Desktop\Уголок математики\DSCN160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072" y="3356992"/>
            <a:ext cx="4420202" cy="33147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 descr="C:\Users\admin\Desktop\Уголок математики\DSCN1600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1486" y="3405885"/>
            <a:ext cx="4355010" cy="326582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 rot="21203412">
            <a:off x="1166458" y="756593"/>
            <a:ext cx="3556642" cy="21819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4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Заниматься моделированием  и играть в настольно-печатные и подвижные игры.</a:t>
            </a:r>
          </a:p>
        </p:txBody>
      </p:sp>
    </p:spTree>
    <p:extLst>
      <p:ext uri="{BB962C8B-B14F-4D97-AF65-F5344CB8AC3E}">
        <p14:creationId xmlns:p14="http://schemas.microsoft.com/office/powerpoint/2010/main" val="55839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</TotalTime>
  <Words>425</Words>
  <Application>Microsoft Office PowerPoint</Application>
  <PresentationFormat>Экран (4:3)</PresentationFormat>
  <Paragraphs>38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Надежда</dc:creator>
  <cp:lastModifiedBy>Надежда</cp:lastModifiedBy>
  <cp:revision>11</cp:revision>
  <dcterms:created xsi:type="dcterms:W3CDTF">2016-02-18T18:33:49Z</dcterms:created>
  <dcterms:modified xsi:type="dcterms:W3CDTF">2019-04-04T05:39:54Z</dcterms:modified>
</cp:coreProperties>
</file>